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6"/>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08" r:id="rId29"/>
    <p:sldId id="354" r:id="rId30"/>
    <p:sldId id="356" r:id="rId31"/>
    <p:sldId id="357" r:id="rId32"/>
    <p:sldId id="362" r:id="rId33"/>
    <p:sldId id="372" r:id="rId34"/>
    <p:sldId id="363" r:id="rId35"/>
    <p:sldId id="364" r:id="rId36"/>
    <p:sldId id="365" r:id="rId37"/>
    <p:sldId id="366" r:id="rId38"/>
    <p:sldId id="371" r:id="rId39"/>
    <p:sldId id="348" r:id="rId40"/>
    <p:sldId id="335" r:id="rId41"/>
    <p:sldId id="344" r:id="rId42"/>
    <p:sldId id="345" r:id="rId43"/>
    <p:sldId id="346" r:id="rId44"/>
    <p:sldId id="331" r:id="rId45"/>
    <p:sldId id="373" r:id="rId46"/>
    <p:sldId id="355" r:id="rId47"/>
    <p:sldId id="374" r:id="rId48"/>
    <p:sldId id="347" r:id="rId49"/>
    <p:sldId id="341" r:id="rId50"/>
    <p:sldId id="343" r:id="rId51"/>
    <p:sldId id="336" r:id="rId52"/>
    <p:sldId id="337" r:id="rId53"/>
    <p:sldId id="339" r:id="rId54"/>
    <p:sldId id="26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6885" autoAdjust="0"/>
  </p:normalViewPr>
  <p:slideViewPr>
    <p:cSldViewPr snapToGrid="0">
      <p:cViewPr>
        <p:scale>
          <a:sx n="60" d="100"/>
          <a:sy n="60" d="100"/>
        </p:scale>
        <p:origin x="91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10/07/2022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34</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35</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49</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10/07/2022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10/07/2022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10/07/2022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10/07/2022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ALISIA</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visore</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5"/>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6"/>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7"/>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charRg st="0" end="72"/>
                                            </p:txEl>
                                          </p:spTgt>
                                        </p:tgtEl>
                                        <p:attrNameLst>
                                          <p:attrName>style.visibility</p:attrName>
                                        </p:attrNameLst>
                                      </p:cBhvr>
                                      <p:to>
                                        <p:strVal val="visible"/>
                                      </p:to>
                                    </p:set>
                                    <p:animEffect transition="in" filter="fade">
                                      <p:cBhvr>
                                        <p:cTn id="40" dur="500"/>
                                        <p:tgtEl>
                                          <p:spTgt spid="8">
                                            <p:txEl>
                                              <p:charRg st="0" end="7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2513232"/>
            <a:ext cx="6046669" cy="4121617"/>
          </a:xfrm>
          <a:prstGeom prst="roundRect">
            <a:avLst/>
          </a:prstGeom>
          <a:ln w="76200">
            <a:solidFill>
              <a:schemeClr val="accent4"/>
            </a:solidFill>
          </a:ln>
        </p:spPr>
        <p:txBody>
          <a:bodyPr vert="horz" lIns="0" tIns="45720" rIns="0" bIns="45720" rtlCol="0">
            <a:normAutofit fontScale="92500"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742799"/>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2524836"/>
            <a:ext cx="6046669" cy="4110013"/>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065608" y="2742799"/>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1</a:t>
            </a:r>
            <a:r>
              <a:rPr lang="en-GB" baseline="30000" dirty="0"/>
              <a:t>st</a:t>
            </a:r>
            <a:r>
              <a:rPr lang="en-GB" dirty="0"/>
              <a:t> Benchmark: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preserve the </a:t>
            </a:r>
            <a:r>
              <a:rPr lang="en-GB" b="1" dirty="0"/>
              <a:t>intimate memory of missed beloved-ones</a:t>
            </a:r>
            <a:r>
              <a:rPr lang="en-GB" dirty="0"/>
              <a:t> together with celebrating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2</a:t>
            </a:r>
            <a:r>
              <a:rPr lang="en-GB" baseline="30000" dirty="0"/>
              <a:t>nd</a:t>
            </a:r>
            <a:r>
              <a:rPr lang="en-GB" dirty="0"/>
              <a:t> Benchmark: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2</a:t>
            </a:r>
            <a:r>
              <a:rPr lang="en-GB" baseline="30000" dirty="0"/>
              <a:t>nd</a:t>
            </a:r>
            <a:r>
              <a:rPr lang="en-GB" dirty="0"/>
              <a:t> Benchmark: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reference institution</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1500"/>
                            </p:stCondLst>
                            <p:childTnLst>
                              <p:par>
                                <p:cTn id="27" presetID="10" presetClass="entr" presetSubtype="0" fill="hold" grpId="0"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p:txBody>
          <a:bodyPr/>
          <a:lstStyle/>
          <a:p>
            <a:r>
              <a:rPr lang="it-IT" dirty="0"/>
              <a:t>DISRUPT DESIGN</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PEOPLE 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ACTIVITIES TO BE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MUSEUMS THAT WE FOUND FOR THE DESIGN WERE FEW, SMALL AND REALLY PECULIARS.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TECHNOLOGIES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1400530"/>
          </a:xfrm>
        </p:spPr>
        <p:txBody>
          <a:bodyPr/>
          <a:lstStyle/>
          <a:p>
            <a:r>
              <a:rPr lang="it-IT" b="1" dirty="0">
                <a:solidFill>
                  <a:schemeClr val="accent3">
                    <a:lumMod val="75000"/>
                  </a:schemeClr>
                </a:solidFill>
              </a:rPr>
              <a:t>P</a:t>
            </a:r>
            <a:r>
              <a:rPr lang="it-IT" dirty="0"/>
              <a:t>ACT</a:t>
            </a:r>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3"/>
            <a:ext cx="8946541" cy="3170029"/>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Tree>
    <p:extLst>
      <p:ext uri="{BB962C8B-B14F-4D97-AF65-F5344CB8AC3E}">
        <p14:creationId xmlns:p14="http://schemas.microsoft.com/office/powerpoint/2010/main" val="863972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1DE-6B38-9147-A835-C485DFC233BE}"/>
              </a:ext>
            </a:extLst>
          </p:cNvPr>
          <p:cNvSpPr>
            <a:spLocks noGrp="1"/>
          </p:cNvSpPr>
          <p:nvPr>
            <p:ph type="title"/>
          </p:nvPr>
        </p:nvSpPr>
        <p:spPr/>
        <p:txBody>
          <a:bodyPr/>
          <a:lstStyle/>
          <a:p>
            <a:r>
              <a:rPr lang="it-IT" dirty="0"/>
              <a:t>PEOPLE</a:t>
            </a:r>
          </a:p>
        </p:txBody>
      </p:sp>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Tree>
    <p:extLst>
      <p:ext uri="{BB962C8B-B14F-4D97-AF65-F5344CB8AC3E}">
        <p14:creationId xmlns:p14="http://schemas.microsoft.com/office/powerpoint/2010/main" val="399516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559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Personas</a:t>
            </a:r>
            <a:r>
              <a:rPr lang="it-IT" dirty="0"/>
              <a:t> and </a:t>
            </a:r>
            <a:r>
              <a:rPr lang="it-IT" dirty="0" err="1"/>
              <a:t>Scenarios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b="1" dirty="0" err="1">
                <a:solidFill>
                  <a:srgbClr val="FFC000"/>
                </a:solidFill>
              </a:rPr>
              <a:t>about</a:t>
            </a:r>
            <a:r>
              <a:rPr lang="it-IT" b="1" dirty="0">
                <a:solidFill>
                  <a:srgbClr val="FFC000"/>
                </a:solidFill>
              </a:rPr>
              <a:t> PEOPLE </a:t>
            </a:r>
            <a:r>
              <a:rPr lang="it-IT" dirty="0" err="1"/>
              <a:t>doing</a:t>
            </a:r>
            <a:r>
              <a:rPr lang="it-IT" dirty="0"/>
              <a:t> ACTIVITIES in a CONTEXT </a:t>
            </a:r>
            <a:r>
              <a:rPr lang="it-IT" dirty="0" err="1"/>
              <a:t>using</a:t>
            </a:r>
            <a:r>
              <a:rPr lang="it-IT" dirty="0"/>
              <a:t> TECHNOLOGY(</a:t>
            </a:r>
            <a:r>
              <a:rPr lang="it-IT" b="1" dirty="0">
                <a:solidFill>
                  <a:srgbClr val="FFC000"/>
                </a:solidFill>
              </a:rPr>
              <a:t>P</a:t>
            </a:r>
            <a:r>
              <a:rPr lang="it-IT" dirty="0"/>
              <a:t>ACT framework)</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TECHNOLOGY(P</a:t>
            </a:r>
            <a:r>
              <a:rPr lang="it-IT" b="1" dirty="0">
                <a:solidFill>
                  <a:srgbClr val="FFC000"/>
                </a:solidFill>
              </a:rPr>
              <a:t>A</a:t>
            </a:r>
            <a:r>
              <a:rPr lang="it-IT" dirty="0"/>
              <a:t>CT framework)</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5" name="Segnaposto contenuto 2">
            <a:extLst>
              <a:ext uri="{FF2B5EF4-FFF2-40B4-BE49-F238E27FC236}">
                <a16:creationId xmlns:a16="http://schemas.microsoft.com/office/drawing/2014/main" id="{8F039F2D-448B-9224-F493-3A38DD0C1C1B}"/>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Mettere la navigazione dello scenario e lo schema overall con gli snodi</a:t>
            </a:r>
            <a:endParaRPr lang="it-IT" dirty="0"/>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4" name="Segnaposto contenuto 2">
            <a:extLst>
              <a:ext uri="{FF2B5EF4-FFF2-40B4-BE49-F238E27FC236}">
                <a16:creationId xmlns:a16="http://schemas.microsoft.com/office/drawing/2014/main" id="{2DBC9CED-69F0-F8A5-FE3E-3017C640D923}"/>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..snodi</a:t>
            </a:r>
            <a:endParaRPr lang="it-IT"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4" name="Segnaposto contenuto 2">
            <a:extLst>
              <a:ext uri="{FF2B5EF4-FFF2-40B4-BE49-F238E27FC236}">
                <a16:creationId xmlns:a16="http://schemas.microsoft.com/office/drawing/2014/main" id="{D2C7A581-0718-0BD0-3240-EB8C835F02EA}"/>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…schema overall con gli snodi</a:t>
            </a:r>
            <a:endParaRPr lang="it-IT"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473529" y="2922814"/>
            <a:ext cx="5355771" cy="369332"/>
          </a:xfrm>
          <a:prstGeom prst="rect">
            <a:avLst/>
          </a:prstGeom>
          <a:noFill/>
        </p:spPr>
        <p:txBody>
          <a:bodyPr wrap="square" rtlCol="0">
            <a:spAutoFit/>
          </a:bodyPr>
          <a:lstStyle/>
          <a:p>
            <a:r>
              <a:rPr lang="it-IT" dirty="0"/>
              <a:t>DIAGRAMMA TWINE 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6001883" y="2922814"/>
            <a:ext cx="5355771" cy="369332"/>
          </a:xfrm>
          <a:prstGeom prst="rect">
            <a:avLst/>
          </a:prstGeom>
          <a:noFill/>
        </p:spPr>
        <p:txBody>
          <a:bodyPr wrap="square" rtlCol="0">
            <a:spAutoFit/>
          </a:bodyPr>
          <a:lstStyle/>
          <a:p>
            <a:r>
              <a:rPr lang="it-IT" dirty="0"/>
              <a:t>DIAGRAMMA TWINE SOFIA</a:t>
            </a:r>
          </a:p>
        </p:txBody>
      </p:sp>
    </p:spTree>
    <p:extLst>
      <p:ext uri="{BB962C8B-B14F-4D97-AF65-F5344CB8AC3E}">
        <p14:creationId xmlns:p14="http://schemas.microsoft.com/office/powerpoint/2010/main" val="1265546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F887-D219-C84A-8F98-0D9C79643FF5}"/>
              </a:ext>
            </a:extLst>
          </p:cNvPr>
          <p:cNvSpPr>
            <a:spLocks noGrp="1"/>
          </p:cNvSpPr>
          <p:nvPr>
            <p:ph type="title"/>
          </p:nvPr>
        </p:nvSpPr>
        <p:spPr/>
        <p:txBody>
          <a:bodyPr/>
          <a:lstStyle/>
          <a:p>
            <a:r>
              <a:rPr lang="it-IT" dirty="0"/>
              <a:t>NAVIGATION MAP - OPZIONALE</a:t>
            </a:r>
          </a:p>
        </p:txBody>
      </p:sp>
      <p:sp>
        <p:nvSpPr>
          <p:cNvPr id="3" name="Content Placeholder 2">
            <a:extLst>
              <a:ext uri="{FF2B5EF4-FFF2-40B4-BE49-F238E27FC236}">
                <a16:creationId xmlns:a16="http://schemas.microsoft.com/office/drawing/2014/main" id="{8D57525D-893F-0F4C-8F95-7C3AA72FF62B}"/>
              </a:ext>
            </a:extLst>
          </p:cNvPr>
          <p:cNvSpPr>
            <a:spLocks noGrp="1"/>
          </p:cNvSpPr>
          <p:nvPr>
            <p:ph idx="1"/>
          </p:nvPr>
        </p:nvSpPr>
        <p:spPr/>
        <p:txBody>
          <a:bodyPr/>
          <a:lstStyle/>
          <a:p>
            <a:r>
              <a:rPr lang="it-IT" dirty="0"/>
              <a:t>HOW WE DECIDED TO STRUCTURE THE PROTOTYPE SITE (cognitive </a:t>
            </a:r>
            <a:r>
              <a:rPr lang="it-IT" dirty="0" err="1"/>
              <a:t>analysis</a:t>
            </a:r>
            <a:r>
              <a:rPr lang="it-IT" dirty="0"/>
              <a:t>/UUX)</a:t>
            </a:r>
          </a:p>
          <a:p>
            <a:r>
              <a:rPr lang="it-IT" dirty="0"/>
              <a:t>LITTLE SKETCH OF THE SITE’S LAYERS</a:t>
            </a:r>
          </a:p>
        </p:txBody>
      </p:sp>
    </p:spTree>
    <p:extLst>
      <p:ext uri="{BB962C8B-B14F-4D97-AF65-F5344CB8AC3E}">
        <p14:creationId xmlns:p14="http://schemas.microsoft.com/office/powerpoint/2010/main" val="2142368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Tree>
    <p:extLst>
      <p:ext uri="{BB962C8B-B14F-4D97-AF65-F5344CB8AC3E}">
        <p14:creationId xmlns:p14="http://schemas.microsoft.com/office/powerpoint/2010/main" val="1726162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a:p>
            <a:endParaRPr lang="en-GB" dirty="0"/>
          </a:p>
          <a:p>
            <a:r>
              <a:rPr lang="en-GB" dirty="0"/>
              <a:t>NO: blueprints, mood board, wireframes</a:t>
            </a:r>
          </a:p>
        </p:txBody>
      </p:sp>
    </p:spTree>
    <p:extLst>
      <p:ext uri="{BB962C8B-B14F-4D97-AF65-F5344CB8AC3E}">
        <p14:creationId xmlns:p14="http://schemas.microsoft.com/office/powerpoint/2010/main" val="2449172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with people, place, </a:t>
            </a:r>
            <a:r>
              <a:rPr lang="it-IT" b="1" dirty="0" err="1"/>
              <a:t>context</a:t>
            </a:r>
            <a:r>
              <a:rPr lang="it-IT" b="1"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a:p>
            <a:pPr lvl="1"/>
            <a:endParaRPr lang="it-IT" dirty="0"/>
          </a:p>
          <a:p>
            <a:endParaRPr lang="it-IT" b="1" dirty="0"/>
          </a:p>
          <a:p>
            <a:pPr lvl="1"/>
            <a:endParaRPr lang="it-IT" dirty="0"/>
          </a:p>
          <a:p>
            <a:pPr lvl="1"/>
            <a:endParaRPr lang="it-IT" dirty="0"/>
          </a:p>
        </p:txBody>
      </p:sp>
    </p:spTree>
    <p:extLst>
      <p:ext uri="{BB962C8B-B14F-4D97-AF65-F5344CB8AC3E}">
        <p14:creationId xmlns:p14="http://schemas.microsoft.com/office/powerpoint/2010/main" val="3454572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WANTED! </a:t>
            </a:r>
            <a:r>
              <a:rPr lang="it-IT" dirty="0" err="1"/>
              <a:t>Metaphor</a:t>
            </a:r>
            <a:r>
              <a:rPr lang="it-IT" dirty="0"/>
              <a:t> and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stimulating</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p>
          <a:p>
            <a:pPr lvl="1"/>
            <a:r>
              <a:rPr lang="it-IT" b="1" dirty="0"/>
              <a:t>TARGET</a:t>
            </a:r>
          </a:p>
          <a:p>
            <a:r>
              <a:rPr lang="it-IT" b="1" dirty="0"/>
              <a:t>9. DURATION: short to be </a:t>
            </a:r>
            <a:r>
              <a:rPr lang="it-IT" b="1" dirty="0" err="1"/>
              <a:t>connected</a:t>
            </a:r>
            <a:r>
              <a:rPr lang="it-IT" b="1" dirty="0"/>
              <a:t> with </a:t>
            </a:r>
            <a:r>
              <a:rPr lang="it-IT" b="1" dirty="0" err="1"/>
              <a:t>collection</a:t>
            </a:r>
            <a:r>
              <a:rPr lang="it-IT" b="1" dirty="0"/>
              <a:t> and </a:t>
            </a:r>
            <a:r>
              <a:rPr lang="it-IT" b="1" dirty="0" err="1"/>
              <a:t>contents</a:t>
            </a:r>
            <a:r>
              <a:rPr lang="it-IT" b="1" dirty="0"/>
              <a:t>, </a:t>
            </a:r>
            <a:r>
              <a:rPr lang="it-IT" b="1" dirty="0" err="1"/>
              <a:t>but</a:t>
            </a:r>
            <a:r>
              <a:rPr lang="it-IT" b="1" dirty="0"/>
              <a:t> </a:t>
            </a:r>
            <a:r>
              <a:rPr lang="it-IT" b="1" dirty="0" err="1"/>
              <a:t>longer</a:t>
            </a:r>
            <a:r>
              <a:rPr lang="it-IT" b="1" dirty="0"/>
              <a:t> </a:t>
            </a:r>
            <a:r>
              <a:rPr lang="it-IT" b="1" dirty="0" err="1"/>
              <a:t>if</a:t>
            </a:r>
            <a:r>
              <a:rPr lang="it-IT" b="1" dirty="0"/>
              <a:t> </a:t>
            </a:r>
            <a:r>
              <a:rPr lang="it-IT" b="1" dirty="0" err="1"/>
              <a:t>using</a:t>
            </a:r>
            <a:r>
              <a:rPr lang="it-IT" b="1" dirty="0"/>
              <a:t> </a:t>
            </a:r>
            <a:r>
              <a:rPr lang="it-IT" b="1" dirty="0" err="1"/>
              <a:t>further</a:t>
            </a:r>
            <a:r>
              <a:rPr lang="it-IT" b="1"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rPr>
              <a:t>More </a:t>
            </a:r>
            <a:r>
              <a:rPr lang="it-IT" sz="2000" dirty="0" err="1">
                <a:solidFill>
                  <a:srgbClr val="FFFFFF"/>
                </a:solidFill>
              </a:rPr>
              <a:t>compliant</a:t>
            </a:r>
            <a:r>
              <a:rPr lang="it-IT" sz="2000" dirty="0">
                <a:solidFill>
                  <a:srgbClr val="FFFFFF"/>
                </a:solidFill>
              </a:rPr>
              <a:t> copyright </a:t>
            </a:r>
            <a:r>
              <a:rPr lang="it-IT" sz="2000" dirty="0" err="1">
                <a:solidFill>
                  <a:srgbClr val="FFFFFF"/>
                </a:solidFill>
              </a:rPr>
              <a:t>respect</a:t>
            </a:r>
            <a:endParaRPr lang="it-IT" sz="2000" dirty="0">
              <a:solidFill>
                <a:srgbClr val="FFFFFF"/>
              </a:solidFill>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1251</TotalTime>
  <Words>4128</Words>
  <Application>Microsoft Office PowerPoint</Application>
  <PresentationFormat>Widescreen</PresentationFormat>
  <Paragraphs>569</Paragraphs>
  <Slides>54</Slides>
  <Notes>28</Notes>
  <HiddenSlides>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54</vt:i4>
      </vt:variant>
    </vt:vector>
  </HeadingPairs>
  <TitlesOfParts>
    <vt:vector size="62" baseType="lpstr">
      <vt:lpstr>Arial</vt:lpstr>
      <vt:lpstr>Arial</vt:lpstr>
      <vt:lpstr>Calibri</vt:lpstr>
      <vt:lpstr>Century Gothic</vt:lpstr>
      <vt:lpstr>Poppins</vt:lpstr>
      <vt:lpstr>Segoe UI</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Presentazione standard di PowerPoint</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Navigate the website https://enri-ca.github.io/WANTED/ </vt:lpstr>
      <vt:lpstr>Presentazione standard di PowerPoint</vt:lpstr>
      <vt:lpstr>1. Preliminary brainstorming Corpus of lost-pets advertisements – Textual analysis</vt:lpstr>
      <vt:lpstr>1. Preliminary brainstorming Corpus of lost-pets advertisements – Visual analysis</vt:lpstr>
      <vt:lpstr>1st Benchmark: memorial cultural institutions</vt:lpstr>
      <vt:lpstr>2nd Benchmark: human-pet relation cultural institutions</vt:lpstr>
      <vt:lpstr>2nd Benchmark: human-pet relation cultural institutions</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vt:lpstr>
      <vt:lpstr>DISRUPT DESIGN</vt:lpstr>
      <vt:lpstr>Virtual Exhibition 1 – Define context</vt:lpstr>
      <vt:lpstr>Virtual Exhibition  2 – Define Institutional goals</vt:lpstr>
      <vt:lpstr>Virtual Exhibition  3 – Create design brief</vt:lpstr>
      <vt:lpstr>Virtual Exhibition 3 – IA design brief</vt:lpstr>
      <vt:lpstr>PACT</vt:lpstr>
      <vt:lpstr>PEOPLE</vt:lpstr>
      <vt:lpstr>Personas and Scenarios</vt:lpstr>
      <vt:lpstr>Scenarios and Activities</vt:lpstr>
      <vt:lpstr>Scenarios and Context</vt:lpstr>
      <vt:lpstr>Scenarios and Technologies</vt:lpstr>
      <vt:lpstr>Scenarios</vt:lpstr>
      <vt:lpstr>WHAT IF..?</vt:lpstr>
      <vt:lpstr>NAVIGATION MAP - OPZIONALE</vt:lpstr>
      <vt:lpstr>Cognitive focus involved</vt:lpstr>
      <vt:lpstr>Cognitive focus chosen</vt:lpstr>
      <vt:lpstr>Museological approach</vt:lpstr>
      <vt:lpstr>Museological approach – I.A. </vt:lpstr>
      <vt:lpstr>TO RECAP Envisionment techniques used </vt:lpstr>
      <vt:lpstr>TO RECAP 10 golden rules</vt:lpstr>
      <vt:lpstr>10 golden rules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30</cp:revision>
  <dcterms:created xsi:type="dcterms:W3CDTF">2022-07-05T05:01:34Z</dcterms:created>
  <dcterms:modified xsi:type="dcterms:W3CDTF">2022-07-10T14:40:40Z</dcterms:modified>
</cp:coreProperties>
</file>